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5" r:id="rId11"/>
    <p:sldId id="264" r:id="rId12"/>
    <p:sldId id="271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157BDA1-DFA4-4424-B7F6-45F18C7D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456F53-E4CA-4A06-8900-6CDD0BF63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E84-07E5-469C-AEC1-83B4E3558534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8179CB-F946-46DC-AB32-2DC8505C09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1A7C8-7E88-453B-A17A-B167B2B3B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3613E-604B-4CA5-BA42-E58BC64E6B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74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3836A-FAEF-439C-A7F5-046FB972ACC0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A757-86C4-4902-977A-BE5C7BED18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126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4C8C-F15A-4FC8-8483-184C38226230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F023-87FE-4486-B25A-AE415BCBEBCC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015E-D40D-4C85-8755-8A1387CA4E7E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9D6-19E4-4CD8-9235-02C7DC2F51EC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0A35-90DB-4BA6-97A9-FD2FFB28245D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09D1-98C0-4644-BB00-786824FC0774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8F91-442C-4CB6-AE42-DD75B8C91D99}" type="datetime1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ABD-6083-4EA9-83DD-A5E35FA66C13}" type="datetime1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544A-EC2F-40CB-98CA-519357F97B46}" type="datetime1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4687-4698-4C09-971D-0C68DE3FFCEA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C453-3006-4454-A755-A070CF8ABE2D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C4DD8D08-D8B3-4A06-A663-9166F6845B0B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39CDDD-D772-4EE0-9D03-2E6FAC0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4FCAD-2F55-4541-BDB5-82F5187103F7}"/>
              </a:ext>
            </a:extLst>
          </p:cNvPr>
          <p:cNvGrpSpPr/>
          <p:nvPr/>
        </p:nvGrpSpPr>
        <p:grpSpPr>
          <a:xfrm>
            <a:off x="8133340" y="2921959"/>
            <a:ext cx="3746742" cy="2169524"/>
            <a:chOff x="6026986" y="2149844"/>
            <a:chExt cx="3746742" cy="2169524"/>
          </a:xfrm>
        </p:grpSpPr>
        <p:pic>
          <p:nvPicPr>
            <p:cNvPr id="1026" name="Picture 2" descr="KNN : Découvrez cet algorithme de Machine Learning">
              <a:extLst>
                <a:ext uri="{FF2B5EF4-FFF2-40B4-BE49-F238E27FC236}">
                  <a16:creationId xmlns:a16="http://schemas.microsoft.com/office/drawing/2014/main" id="{C2CAED6F-C772-43B0-BF28-FA5B976C0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986" y="2149844"/>
              <a:ext cx="3746742" cy="180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586C8B-6805-4F64-9644-93242FE2028E}"/>
                </a:ext>
              </a:extLst>
            </p:cNvPr>
            <p:cNvSpPr txBox="1"/>
            <p:nvPr/>
          </p:nvSpPr>
          <p:spPr>
            <a:xfrm>
              <a:off x="6496671" y="3950036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/>
                <a:t>KnearestNeighbors</a:t>
              </a:r>
              <a:r>
                <a:rPr lang="fr-FR" dirty="0"/>
                <a:t> (KNN)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E3E041-4D99-4F2A-9E4C-6D0608A44A04}"/>
              </a:ext>
            </a:extLst>
          </p:cNvPr>
          <p:cNvGrpSpPr/>
          <p:nvPr/>
        </p:nvGrpSpPr>
        <p:grpSpPr>
          <a:xfrm>
            <a:off x="4698376" y="2531155"/>
            <a:ext cx="3323282" cy="2577789"/>
            <a:chOff x="2279764" y="3004751"/>
            <a:chExt cx="3323282" cy="257778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09D26C7-148A-48BC-AC89-53B73B9E2D30}"/>
                </a:ext>
              </a:extLst>
            </p:cNvPr>
            <p:cNvSpPr txBox="1"/>
            <p:nvPr/>
          </p:nvSpPr>
          <p:spPr>
            <a:xfrm>
              <a:off x="2279764" y="5213208"/>
              <a:ext cx="332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Support </a:t>
              </a:r>
              <a:r>
                <a:rPr lang="fr-FR" dirty="0" err="1"/>
                <a:t>Vector</a:t>
              </a:r>
              <a:r>
                <a:rPr lang="fr-FR" dirty="0"/>
                <a:t> Machine (SVM)</a:t>
              </a:r>
            </a:p>
          </p:txBody>
        </p:sp>
        <p:pic>
          <p:nvPicPr>
            <p:cNvPr id="1030" name="Picture 6" descr="Support Vector Machine (SVM) - MATLAB &amp;amp; Simulink">
              <a:extLst>
                <a:ext uri="{FF2B5EF4-FFF2-40B4-BE49-F238E27FC236}">
                  <a16:creationId xmlns:a16="http://schemas.microsoft.com/office/drawing/2014/main" id="{F987CC3A-953C-4DB0-9BEB-F0B251582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237" y="3004751"/>
              <a:ext cx="2896337" cy="220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6D1A8DC-549A-4732-8C46-36FC22F2815F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EBF1A6-F722-4107-8052-2EC137EDB486}"/>
              </a:ext>
            </a:extLst>
          </p:cNvPr>
          <p:cNvSpPr txBox="1"/>
          <p:nvPr/>
        </p:nvSpPr>
        <p:spPr>
          <a:xfrm>
            <a:off x="5753312" y="576617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kernel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193EE8-34BA-437C-90B0-034F328C4775}"/>
              </a:ext>
            </a:extLst>
          </p:cNvPr>
          <p:cNvCxnSpPr/>
          <p:nvPr/>
        </p:nvCxnSpPr>
        <p:spPr>
          <a:xfrm>
            <a:off x="353683" y="5313868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FC278-3429-467C-ABD8-A19ACB41B53F}"/>
              </a:ext>
            </a:extLst>
          </p:cNvPr>
          <p:cNvSpPr txBox="1"/>
          <p:nvPr/>
        </p:nvSpPr>
        <p:spPr>
          <a:xfrm>
            <a:off x="9400006" y="5766171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n_neighbors</a:t>
            </a:r>
            <a:endParaRPr lang="fr-FR" b="1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3BE6A6-9D82-4D97-8358-37CE67D4C1C8}"/>
              </a:ext>
            </a:extLst>
          </p:cNvPr>
          <p:cNvCxnSpPr>
            <a:cxnSpLocks/>
          </p:cNvCxnSpPr>
          <p:nvPr/>
        </p:nvCxnSpPr>
        <p:spPr>
          <a:xfrm>
            <a:off x="1777042" y="5332628"/>
            <a:ext cx="0" cy="138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5FBFFF0-14B1-4E83-A703-D13BB3275421}"/>
              </a:ext>
            </a:extLst>
          </p:cNvPr>
          <p:cNvGrpSpPr/>
          <p:nvPr/>
        </p:nvGrpSpPr>
        <p:grpSpPr>
          <a:xfrm>
            <a:off x="435622" y="2527555"/>
            <a:ext cx="3793069" cy="2619654"/>
            <a:chOff x="733255" y="2408553"/>
            <a:chExt cx="5498869" cy="322909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22A6B1-00B0-424F-BFF9-913DE9BA73A7}"/>
                </a:ext>
              </a:extLst>
            </p:cNvPr>
            <p:cNvSpPr txBox="1"/>
            <p:nvPr/>
          </p:nvSpPr>
          <p:spPr>
            <a:xfrm>
              <a:off x="2037713" y="5182394"/>
              <a:ext cx="2889950" cy="45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Neural Network</a:t>
              </a:r>
            </a:p>
          </p:txBody>
        </p:sp>
        <p:pic>
          <p:nvPicPr>
            <p:cNvPr id="24" name="Picture 4" descr="What is a Neural Network? | TIBCO Software">
              <a:extLst>
                <a:ext uri="{FF2B5EF4-FFF2-40B4-BE49-F238E27FC236}">
                  <a16:creationId xmlns:a16="http://schemas.microsoft.com/office/drawing/2014/main" id="{F3E1E04D-B52E-4531-80B8-1E41EEC5D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55" y="2408553"/>
              <a:ext cx="5498869" cy="278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460DB658-B16F-48D9-95AC-96125914338D}"/>
              </a:ext>
            </a:extLst>
          </p:cNvPr>
          <p:cNvSpPr txBox="1"/>
          <p:nvPr/>
        </p:nvSpPr>
        <p:spPr>
          <a:xfrm>
            <a:off x="1777042" y="5766171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solver et </a:t>
            </a:r>
            <a:r>
              <a:rPr lang="fr-FR" b="1" dirty="0" err="1"/>
              <a:t>hidden_layer_sizes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6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Trouver les bons paramètres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1" name="Tableau 31">
            <a:extLst>
              <a:ext uri="{FF2B5EF4-FFF2-40B4-BE49-F238E27FC236}">
                <a16:creationId xmlns:a16="http://schemas.microsoft.com/office/drawing/2014/main" id="{FADE1051-56DD-4BF9-A36D-3D616D20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83854"/>
              </p:ext>
            </p:extLst>
          </p:nvPr>
        </p:nvGraphicFramePr>
        <p:xfrm>
          <a:off x="553527" y="2993365"/>
          <a:ext cx="11084943" cy="217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73">
                  <a:extLst>
                    <a:ext uri="{9D8B030D-6E8A-4147-A177-3AD203B41FA5}">
                      <a16:colId xmlns:a16="http://schemas.microsoft.com/office/drawing/2014/main" val="910391131"/>
                    </a:ext>
                  </a:extLst>
                </a:gridCol>
                <a:gridCol w="2458528">
                  <a:extLst>
                    <a:ext uri="{9D8B030D-6E8A-4147-A177-3AD203B41FA5}">
                      <a16:colId xmlns:a16="http://schemas.microsoft.com/office/drawing/2014/main" val="1150644663"/>
                    </a:ext>
                  </a:extLst>
                </a:gridCol>
                <a:gridCol w="2260121">
                  <a:extLst>
                    <a:ext uri="{9D8B030D-6E8A-4147-A177-3AD203B41FA5}">
                      <a16:colId xmlns:a16="http://schemas.microsoft.com/office/drawing/2014/main" val="3599405438"/>
                    </a:ext>
                  </a:extLst>
                </a:gridCol>
                <a:gridCol w="3631721">
                  <a:extLst>
                    <a:ext uri="{9D8B030D-6E8A-4147-A177-3AD203B41FA5}">
                      <a16:colId xmlns:a16="http://schemas.microsoft.com/office/drawing/2014/main" val="1482978384"/>
                    </a:ext>
                  </a:extLst>
                </a:gridCol>
              </a:tblGrid>
              <a:tr h="62620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Neural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374552"/>
                  </a:ext>
                </a:extLst>
              </a:tr>
              <a:tr h="154405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n_neighbors</a:t>
                      </a:r>
                      <a:r>
                        <a:rPr lang="fr-FR" dirty="0"/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Kernel=‘poly’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Solver=‘</a:t>
                      </a:r>
                      <a:r>
                        <a:rPr lang="fr-FR" b="0" dirty="0" err="1"/>
                        <a:t>lbfgs</a:t>
                      </a:r>
                      <a:r>
                        <a:rPr lang="fr-FR" b="0" dirty="0"/>
                        <a:t>’,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err="1"/>
                        <a:t>hidden_layer_sizes</a:t>
                      </a:r>
                      <a:r>
                        <a:rPr lang="fr-FR" b="0" dirty="0"/>
                        <a:t>=(150,150,50)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06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26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Explication du modèle retenu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</p:spTree>
    <p:extLst>
      <p:ext uri="{BB962C8B-B14F-4D97-AF65-F5344CB8AC3E}">
        <p14:creationId xmlns:p14="http://schemas.microsoft.com/office/powerpoint/2010/main" val="339287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Limite du modèle avec des images plus complexes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7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Amélioration possible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</a:t>
            </a:r>
            <a:r>
              <a:rPr lang="fr-FR"/>
              <a:t>et visualisation </a:t>
            </a:r>
            <a:r>
              <a:rPr lang="fr-FR" dirty="0"/>
              <a:t>des résultats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DB708-6495-41B7-BFFC-B22BAF11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C7269B-A4FA-4DA5-AE1E-59BC01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F86987-88B0-4B86-A0C8-6EEE045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56F787-2CBF-47E5-ADA2-7F40FE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90023"/>
            <a:ext cx="11364911" cy="25054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42E5E4-DF02-4B6F-A6D4-E33175CD4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5" b="18378"/>
          <a:stretch/>
        </p:blipFill>
        <p:spPr>
          <a:xfrm>
            <a:off x="922503" y="5466973"/>
            <a:ext cx="3536372" cy="36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289153-577E-4DAF-8607-E0B6D6B4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85" y="5466973"/>
            <a:ext cx="5123683" cy="362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042E69-EFB4-4D92-9246-D1110B02B2ED}"/>
              </a:ext>
            </a:extLst>
          </p:cNvPr>
          <p:cNvSpPr txBox="1"/>
          <p:nvPr/>
        </p:nvSpPr>
        <p:spPr>
          <a:xfrm>
            <a:off x="5877463" y="5097641"/>
            <a:ext cx="33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Chargement du jeu de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681B16-5BCE-46F3-8E5F-13C33A7263EA}"/>
              </a:ext>
            </a:extLst>
          </p:cNvPr>
          <p:cNvSpPr txBox="1"/>
          <p:nvPr/>
        </p:nvSpPr>
        <p:spPr>
          <a:xfrm>
            <a:off x="1031196" y="5106567"/>
            <a:ext cx="331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Sauvegarde du jeu de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594DAB8-4996-4826-9898-54352C162850}"/>
              </a:ext>
            </a:extLst>
          </p:cNvPr>
          <p:cNvSpPr txBox="1"/>
          <p:nvPr/>
        </p:nvSpPr>
        <p:spPr>
          <a:xfrm>
            <a:off x="6407670" y="3244334"/>
            <a:ext cx="349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Conversion des images en lignes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484445-3216-44CA-8082-F20D3FD1ED3F}"/>
              </a:ext>
            </a:extLst>
          </p:cNvPr>
          <p:cNvCxnSpPr/>
          <p:nvPr/>
        </p:nvCxnSpPr>
        <p:spPr>
          <a:xfrm flipH="1">
            <a:off x="4934309" y="3429000"/>
            <a:ext cx="147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3665189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E820F-26BB-4FBD-8C8B-726AA0C3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FD11E-5E05-4177-886F-B41974BA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4" y="2978692"/>
            <a:ext cx="1879611" cy="4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79012-ACD9-46D7-A506-D42E9BF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36CC0-A39C-4097-85D4-D130C7D1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Accuracy Score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8DA9402-C93E-4AD2-83AA-B44A3DDF5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93968"/>
            <a:ext cx="3792774" cy="825205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E60BA73-1472-4B6D-A521-A6825AD57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Matrice de confusion/Heatmap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E8D6D2-0F51-4A94-BEAA-85A872A6A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693968"/>
            <a:ext cx="4580626" cy="3306801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6FB187-7A8A-46F2-A851-6AA95462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519173"/>
            <a:ext cx="3792774" cy="2499115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274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281</Words>
  <Application>Microsoft Office PowerPoint</Application>
  <PresentationFormat>Grand écran</PresentationFormat>
  <Paragraphs>88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  <vt:lpstr>Comprendre les données</vt:lpstr>
      <vt:lpstr>Comment évaluer le modèle?</vt:lpstr>
      <vt:lpstr>Quel modèle choisir?</vt:lpstr>
      <vt:lpstr>Quel modèle choisir?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24</cp:revision>
  <dcterms:created xsi:type="dcterms:W3CDTF">2021-12-10T15:52:54Z</dcterms:created>
  <dcterms:modified xsi:type="dcterms:W3CDTF">2021-12-13T14:17:08Z</dcterms:modified>
</cp:coreProperties>
</file>